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latypi Medium"/>
      <p:regular r:id="rId17"/>
    </p:embeddedFont>
    <p:embeddedFont>
      <p:font typeface="Platypi Medium"/>
      <p:regular r:id="rId18"/>
    </p:embeddedFont>
    <p:embeddedFont>
      <p:font typeface="Platypi Medium"/>
      <p:regular r:id="rId19"/>
    </p:embeddedFont>
    <p:embeddedFont>
      <p:font typeface="Platypi Medium"/>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02631"/>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Python vs Java: A Comparative Overview</a:t>
            </a:r>
            <a:endParaRPr lang="en-US" sz="4450" dirty="0"/>
          </a:p>
        </p:txBody>
      </p:sp>
      <p:sp>
        <p:nvSpPr>
          <p:cNvPr id="4" name="Text 1"/>
          <p:cNvSpPr/>
          <p:nvPr/>
        </p:nvSpPr>
        <p:spPr>
          <a:xfrm>
            <a:off x="6280190" y="3760351"/>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This presentation explores the key differences between Python and Java, two popular programming languages. We'll delve into their syntax, data structures, performance, and use cases. By understanding these differences, you can make informed decisions about which language best suits your projects.</a:t>
            </a:r>
            <a:endParaRPr lang="en-US" sz="1750" dirty="0"/>
          </a:p>
        </p:txBody>
      </p:sp>
      <p:sp>
        <p:nvSpPr>
          <p:cNvPr id="5" name="Shape 2"/>
          <p:cNvSpPr/>
          <p:nvPr/>
        </p:nvSpPr>
        <p:spPr>
          <a:xfrm>
            <a:off x="6280190" y="5846921"/>
            <a:ext cx="362903" cy="362903"/>
          </a:xfrm>
          <a:prstGeom prst="roundRect">
            <a:avLst>
              <a:gd name="adj" fmla="val 25194296"/>
            </a:avLst>
          </a:prstGeom>
          <a:solidFill>
            <a:srgbClr val="CDC06D"/>
          </a:solidFill>
          <a:ln w="7620">
            <a:solidFill>
              <a:srgbClr val="FFFFFF"/>
            </a:solidFill>
            <a:prstDash val="solid"/>
          </a:ln>
        </p:spPr>
      </p:sp>
      <p:sp>
        <p:nvSpPr>
          <p:cNvPr id="6" name="Text 3"/>
          <p:cNvSpPr/>
          <p:nvPr/>
        </p:nvSpPr>
        <p:spPr>
          <a:xfrm>
            <a:off x="6391156" y="5979557"/>
            <a:ext cx="140851" cy="97512"/>
          </a:xfrm>
          <a:prstGeom prst="rect">
            <a:avLst/>
          </a:prstGeom>
          <a:noFill/>
          <a:ln/>
        </p:spPr>
        <p:txBody>
          <a:bodyPr wrap="none" lIns="0" tIns="0" rIns="0" bIns="0" rtlCol="0" anchor="t"/>
          <a:lstStyle/>
          <a:p>
            <a:pPr algn="ctr" indent="0" marL="0">
              <a:lnSpc>
                <a:spcPts val="750"/>
              </a:lnSpc>
              <a:buNone/>
            </a:pPr>
            <a:r>
              <a:rPr lang="en-US" sz="750" dirty="0">
                <a:solidFill>
                  <a:srgbClr val="3C3838"/>
                </a:solidFill>
                <a:latin typeface="Source Serif Pro Medium" pitchFamily="34" charset="0"/>
                <a:ea typeface="Source Serif Pro Medium" pitchFamily="34" charset="-122"/>
                <a:cs typeface="Source Serif Pro Medium" pitchFamily="34" charset="-120"/>
              </a:rPr>
              <a:t>SW</a:t>
            </a:r>
            <a:endParaRPr lang="en-US" sz="750" dirty="0"/>
          </a:p>
        </p:txBody>
      </p:sp>
      <p:sp>
        <p:nvSpPr>
          <p:cNvPr id="7" name="Text 4"/>
          <p:cNvSpPr/>
          <p:nvPr/>
        </p:nvSpPr>
        <p:spPr>
          <a:xfrm>
            <a:off x="6756440" y="5830014"/>
            <a:ext cx="2719864" cy="396835"/>
          </a:xfrm>
          <a:prstGeom prst="rect">
            <a:avLst/>
          </a:prstGeom>
          <a:noFill/>
          <a:ln/>
        </p:spPr>
        <p:txBody>
          <a:bodyPr wrap="none" lIns="0" tIns="0" rIns="0" bIns="0" rtlCol="0" anchor="t"/>
          <a:lstStyle/>
          <a:p>
            <a:pPr algn="l" indent="0" marL="0">
              <a:lnSpc>
                <a:spcPts val="3100"/>
              </a:lnSpc>
              <a:buNone/>
            </a:pPr>
            <a:r>
              <a:rPr lang="en-US" sz="2200" b="1" dirty="0">
                <a:solidFill>
                  <a:srgbClr val="504C49"/>
                </a:solidFill>
                <a:latin typeface="Source Serif Pro Bold" pitchFamily="34" charset="0"/>
                <a:ea typeface="Source Serif Pro Bold" pitchFamily="34" charset="-122"/>
                <a:cs typeface="Source Serif Pro Bold" pitchFamily="34" charset="-120"/>
              </a:rPr>
              <a:t>by Simisola Williams</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10903"/>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Scalability and Concurrency</a:t>
            </a:r>
            <a:endParaRPr lang="en-US" sz="4450" dirty="0"/>
          </a:p>
        </p:txBody>
      </p:sp>
      <p:sp>
        <p:nvSpPr>
          <p:cNvPr id="4" name="Text 1"/>
          <p:cNvSpPr/>
          <p:nvPr/>
        </p:nvSpPr>
        <p:spPr>
          <a:xfrm>
            <a:off x="6280190" y="3381970"/>
            <a:ext cx="3608070" cy="748427"/>
          </a:xfrm>
          <a:prstGeom prst="rect">
            <a:avLst/>
          </a:prstGeom>
          <a:noFill/>
          <a:ln/>
        </p:spPr>
        <p:txBody>
          <a:bodyPr wrap="none" lIns="0" tIns="0" rIns="0" bIns="0" rtlCol="0" anchor="t"/>
          <a:lstStyle/>
          <a:p>
            <a:pPr algn="ctr" indent="0" marL="0">
              <a:lnSpc>
                <a:spcPts val="5850"/>
              </a:lnSpc>
              <a:buNone/>
            </a:pPr>
            <a:r>
              <a:rPr lang="en-US" sz="5850" dirty="0">
                <a:solidFill>
                  <a:srgbClr val="504C49"/>
                </a:solidFill>
                <a:latin typeface="Platypi Medium" pitchFamily="34" charset="0"/>
                <a:ea typeface="Platypi Medium" pitchFamily="34" charset="-122"/>
                <a:cs typeface="Platypi Medium" pitchFamily="34" charset="-120"/>
              </a:rPr>
              <a:t>1</a:t>
            </a:r>
            <a:endParaRPr lang="en-US" sz="5850" dirty="0"/>
          </a:p>
        </p:txBody>
      </p:sp>
      <p:sp>
        <p:nvSpPr>
          <p:cNvPr id="5" name="Text 2"/>
          <p:cNvSpPr/>
          <p:nvPr/>
        </p:nvSpPr>
        <p:spPr>
          <a:xfrm>
            <a:off x="6666548" y="4413766"/>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Python</a:t>
            </a:r>
            <a:endParaRPr lang="en-US" sz="2200" dirty="0"/>
          </a:p>
        </p:txBody>
      </p:sp>
      <p:sp>
        <p:nvSpPr>
          <p:cNvPr id="6" name="Text 3"/>
          <p:cNvSpPr/>
          <p:nvPr/>
        </p:nvSpPr>
        <p:spPr>
          <a:xfrm>
            <a:off x="6280190" y="4904184"/>
            <a:ext cx="3608070" cy="1814513"/>
          </a:xfrm>
          <a:prstGeom prst="rect">
            <a:avLst/>
          </a:prstGeom>
          <a:noFill/>
          <a:ln/>
        </p:spPr>
        <p:txBody>
          <a:bodyPr wrap="square" lIns="0" tIns="0" rIns="0" bIns="0" rtlCol="0" anchor="t"/>
          <a:lstStyle/>
          <a:p>
            <a:pPr algn="ct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Python's Global Interpreter Lock (GIL) can limit concurrency, making it less ideal for highly scalable, multi-threaded applications.</a:t>
            </a:r>
            <a:endParaRPr lang="en-US" sz="1750" dirty="0"/>
          </a:p>
        </p:txBody>
      </p:sp>
      <p:sp>
        <p:nvSpPr>
          <p:cNvPr id="7" name="Text 4"/>
          <p:cNvSpPr/>
          <p:nvPr/>
        </p:nvSpPr>
        <p:spPr>
          <a:xfrm>
            <a:off x="10228421" y="3381970"/>
            <a:ext cx="3608189" cy="748427"/>
          </a:xfrm>
          <a:prstGeom prst="rect">
            <a:avLst/>
          </a:prstGeom>
          <a:noFill/>
          <a:ln/>
        </p:spPr>
        <p:txBody>
          <a:bodyPr wrap="none" lIns="0" tIns="0" rIns="0" bIns="0" rtlCol="0" anchor="t"/>
          <a:lstStyle/>
          <a:p>
            <a:pPr algn="ctr" indent="0" marL="0">
              <a:lnSpc>
                <a:spcPts val="5850"/>
              </a:lnSpc>
              <a:buNone/>
            </a:pPr>
            <a:r>
              <a:rPr lang="en-US" sz="5850" dirty="0">
                <a:solidFill>
                  <a:srgbClr val="504C49"/>
                </a:solidFill>
                <a:latin typeface="Platypi Medium" pitchFamily="34" charset="0"/>
                <a:ea typeface="Platypi Medium" pitchFamily="34" charset="-122"/>
                <a:cs typeface="Platypi Medium" pitchFamily="34" charset="-120"/>
              </a:rPr>
              <a:t>2</a:t>
            </a:r>
            <a:endParaRPr lang="en-US" sz="5850" dirty="0"/>
          </a:p>
        </p:txBody>
      </p:sp>
      <p:sp>
        <p:nvSpPr>
          <p:cNvPr id="8" name="Text 5"/>
          <p:cNvSpPr/>
          <p:nvPr/>
        </p:nvSpPr>
        <p:spPr>
          <a:xfrm>
            <a:off x="10614898" y="4413766"/>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Java</a:t>
            </a:r>
            <a:endParaRPr lang="en-US" sz="2200" dirty="0"/>
          </a:p>
        </p:txBody>
      </p:sp>
      <p:sp>
        <p:nvSpPr>
          <p:cNvPr id="9" name="Text 6"/>
          <p:cNvSpPr/>
          <p:nvPr/>
        </p:nvSpPr>
        <p:spPr>
          <a:xfrm>
            <a:off x="10228421" y="4904184"/>
            <a:ext cx="3608189" cy="1814513"/>
          </a:xfrm>
          <a:prstGeom prst="rect">
            <a:avLst/>
          </a:prstGeom>
          <a:noFill/>
          <a:ln/>
        </p:spPr>
        <p:txBody>
          <a:bodyPr wrap="square" lIns="0" tIns="0" rIns="0" bIns="0" rtlCol="0" anchor="t"/>
          <a:lstStyle/>
          <a:p>
            <a:pPr algn="ct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Java's JVM effectively handles concurrency, enabling efficient multithreading and supporting high-performance, scalable applications.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58509"/>
            <a:ext cx="9085778" cy="708779"/>
          </a:xfrm>
          <a:prstGeom prst="rect">
            <a:avLst/>
          </a:prstGeom>
          <a:noFill/>
          <a:ln/>
        </p:spPr>
        <p:txBody>
          <a:bodyPr wrap="non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Introduction to Python and Java</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Python</a:t>
            </a:r>
            <a:endParaRPr lang="en-US" sz="2200" dirty="0"/>
          </a:p>
        </p:txBody>
      </p:sp>
      <p:sp>
        <p:nvSpPr>
          <p:cNvPr id="4" name="Text 2"/>
          <p:cNvSpPr/>
          <p:nvPr/>
        </p:nvSpPr>
        <p:spPr>
          <a:xfrm>
            <a:off x="793790" y="4215408"/>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Python is a high-level, interpreted language known for its readability and simplicity. It's widely used in web development, data science, and machine learning.</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Java</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Java is a compiled, object-oriented language known for its platform independence and robustness. It's commonly used in enterprise applications, mobile development, and big data processing.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10289"/>
            <a:ext cx="6414254" cy="708779"/>
          </a:xfrm>
          <a:prstGeom prst="rect">
            <a:avLst/>
          </a:prstGeom>
          <a:noFill/>
          <a:ln/>
        </p:spPr>
        <p:txBody>
          <a:bodyPr wrap="non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Syntax and Readability</a:t>
            </a:r>
            <a:endParaRPr lang="en-US" sz="4450" dirty="0"/>
          </a:p>
        </p:txBody>
      </p:sp>
      <p:sp>
        <p:nvSpPr>
          <p:cNvPr id="4" name="Shape 1"/>
          <p:cNvSpPr/>
          <p:nvPr/>
        </p:nvSpPr>
        <p:spPr>
          <a:xfrm>
            <a:off x="793790" y="3614380"/>
            <a:ext cx="396835" cy="396835"/>
          </a:xfrm>
          <a:prstGeom prst="roundRect">
            <a:avLst>
              <a:gd name="adj" fmla="val 8574"/>
            </a:avLst>
          </a:prstGeom>
          <a:solidFill>
            <a:srgbClr val="F9F7F7"/>
          </a:solidFill>
          <a:ln/>
        </p:spPr>
      </p:sp>
      <p:sp>
        <p:nvSpPr>
          <p:cNvPr id="5" name="Text 2"/>
          <p:cNvSpPr/>
          <p:nvPr/>
        </p:nvSpPr>
        <p:spPr>
          <a:xfrm>
            <a:off x="1417439" y="361438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Python</a:t>
            </a:r>
            <a:endParaRPr lang="en-US" sz="2200" dirty="0"/>
          </a:p>
        </p:txBody>
      </p:sp>
      <p:sp>
        <p:nvSpPr>
          <p:cNvPr id="6" name="Text 3"/>
          <p:cNvSpPr/>
          <p:nvPr/>
        </p:nvSpPr>
        <p:spPr>
          <a:xfrm>
            <a:off x="1417439" y="4104799"/>
            <a:ext cx="3041213"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Python uses a concise syntax with fewer punctuation marks and keywords, making it easier to read and write.</a:t>
            </a:r>
            <a:endParaRPr lang="en-US" sz="1750" dirty="0"/>
          </a:p>
        </p:txBody>
      </p:sp>
      <p:sp>
        <p:nvSpPr>
          <p:cNvPr id="7" name="Shape 4"/>
          <p:cNvSpPr/>
          <p:nvPr/>
        </p:nvSpPr>
        <p:spPr>
          <a:xfrm>
            <a:off x="4685467" y="3614380"/>
            <a:ext cx="396835" cy="396835"/>
          </a:xfrm>
          <a:prstGeom prst="roundRect">
            <a:avLst>
              <a:gd name="adj" fmla="val 8574"/>
            </a:avLst>
          </a:prstGeom>
          <a:solidFill>
            <a:srgbClr val="F9F7F7"/>
          </a:solidFill>
          <a:ln/>
        </p:spPr>
      </p:sp>
      <p:sp>
        <p:nvSpPr>
          <p:cNvPr id="8" name="Text 5"/>
          <p:cNvSpPr/>
          <p:nvPr/>
        </p:nvSpPr>
        <p:spPr>
          <a:xfrm>
            <a:off x="5309116" y="361438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Java</a:t>
            </a:r>
            <a:endParaRPr lang="en-US" sz="2200" dirty="0"/>
          </a:p>
        </p:txBody>
      </p:sp>
      <p:sp>
        <p:nvSpPr>
          <p:cNvPr id="9" name="Text 6"/>
          <p:cNvSpPr/>
          <p:nvPr/>
        </p:nvSpPr>
        <p:spPr>
          <a:xfrm>
            <a:off x="5309116" y="4104799"/>
            <a:ext cx="3041213" cy="1814513"/>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Java uses a more verbose syntax with more punctuation and keywords, which can lead to longer code but enhances code clarity.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10119"/>
            <a:ext cx="7442121" cy="708779"/>
          </a:xfrm>
          <a:prstGeom prst="rect">
            <a:avLst/>
          </a:prstGeom>
          <a:noFill/>
          <a:ln/>
        </p:spPr>
        <p:txBody>
          <a:bodyPr wrap="non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Data Types and Structures</a:t>
            </a:r>
            <a:endParaRPr lang="en-US" sz="4450" dirty="0"/>
          </a:p>
        </p:txBody>
      </p:sp>
      <p:sp>
        <p:nvSpPr>
          <p:cNvPr id="4" name="Shape 1"/>
          <p:cNvSpPr/>
          <p:nvPr/>
        </p:nvSpPr>
        <p:spPr>
          <a:xfrm>
            <a:off x="793790" y="4859060"/>
            <a:ext cx="6408063" cy="2395657"/>
          </a:xfrm>
          <a:prstGeom prst="roundRect">
            <a:avLst>
              <a:gd name="adj" fmla="val 1420"/>
            </a:avLst>
          </a:prstGeom>
          <a:solidFill>
            <a:srgbClr val="F9F7F7"/>
          </a:solidFill>
          <a:ln/>
        </p:spPr>
      </p:sp>
      <p:sp>
        <p:nvSpPr>
          <p:cNvPr id="5" name="Text 2"/>
          <p:cNvSpPr/>
          <p:nvPr/>
        </p:nvSpPr>
        <p:spPr>
          <a:xfrm>
            <a:off x="1020604" y="508587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Python</a:t>
            </a:r>
            <a:endParaRPr lang="en-US" sz="2200" dirty="0"/>
          </a:p>
        </p:txBody>
      </p:sp>
      <p:sp>
        <p:nvSpPr>
          <p:cNvPr id="6" name="Text 3"/>
          <p:cNvSpPr/>
          <p:nvPr/>
        </p:nvSpPr>
        <p:spPr>
          <a:xfrm>
            <a:off x="1020604" y="5576292"/>
            <a:ext cx="5954435" cy="1088708"/>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Python offers dynamic typing, meaning the data type of a variable is determined at runtime. It provides built-in data structures like lists, dictionaries, and sets.</a:t>
            </a:r>
            <a:endParaRPr lang="en-US" sz="1750" dirty="0"/>
          </a:p>
        </p:txBody>
      </p:sp>
      <p:sp>
        <p:nvSpPr>
          <p:cNvPr id="7" name="Shape 4"/>
          <p:cNvSpPr/>
          <p:nvPr/>
        </p:nvSpPr>
        <p:spPr>
          <a:xfrm>
            <a:off x="7428667" y="4859060"/>
            <a:ext cx="6408063" cy="2395657"/>
          </a:xfrm>
          <a:prstGeom prst="roundRect">
            <a:avLst>
              <a:gd name="adj" fmla="val 1420"/>
            </a:avLst>
          </a:prstGeom>
          <a:solidFill>
            <a:srgbClr val="F9F7F7"/>
          </a:solidFill>
          <a:ln/>
        </p:spPr>
      </p:sp>
      <p:sp>
        <p:nvSpPr>
          <p:cNvPr id="8" name="Text 5"/>
          <p:cNvSpPr/>
          <p:nvPr/>
        </p:nvSpPr>
        <p:spPr>
          <a:xfrm>
            <a:off x="7655481" y="508587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Java</a:t>
            </a:r>
            <a:endParaRPr lang="en-US" sz="2200" dirty="0"/>
          </a:p>
        </p:txBody>
      </p:sp>
      <p:sp>
        <p:nvSpPr>
          <p:cNvPr id="9" name="Text 6"/>
          <p:cNvSpPr/>
          <p:nvPr/>
        </p:nvSpPr>
        <p:spPr>
          <a:xfrm>
            <a:off x="7655481" y="5576292"/>
            <a:ext cx="5954435"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Java uses static typing, where the data type of a variable is declared explicitly. It offers primitive data types like int, float, and boolean, and data structures like arrays, lists, and maps.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86520"/>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Object-Oriented Programming</a:t>
            </a:r>
            <a:endParaRPr lang="en-US" sz="4450" dirty="0"/>
          </a:p>
        </p:txBody>
      </p:sp>
      <p:pic>
        <p:nvPicPr>
          <p:cNvPr id="4" name="Image 1" descr="preencoded.png">    </p:cNvPr>
          <p:cNvPicPr>
            <a:picLocks noChangeAspect="1"/>
          </p:cNvPicPr>
          <p:nvPr/>
        </p:nvPicPr>
        <p:blipFill>
          <a:blip r:embed="rId2"/>
          <a:stretch>
            <a:fillRect/>
          </a:stretch>
        </p:blipFill>
        <p:spPr>
          <a:xfrm>
            <a:off x="793790" y="3444240"/>
            <a:ext cx="566976" cy="566976"/>
          </a:xfrm>
          <a:prstGeom prst="rect">
            <a:avLst/>
          </a:prstGeom>
        </p:spPr>
      </p:pic>
      <p:sp>
        <p:nvSpPr>
          <p:cNvPr id="5" name="Text 1"/>
          <p:cNvSpPr/>
          <p:nvPr/>
        </p:nvSpPr>
        <p:spPr>
          <a:xfrm>
            <a:off x="793790" y="423803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Python</a:t>
            </a:r>
            <a:endParaRPr lang="en-US" sz="2200" dirty="0"/>
          </a:p>
        </p:txBody>
      </p:sp>
      <p:sp>
        <p:nvSpPr>
          <p:cNvPr id="6" name="Text 2"/>
          <p:cNvSpPr/>
          <p:nvPr/>
        </p:nvSpPr>
        <p:spPr>
          <a:xfrm>
            <a:off x="793790" y="4728448"/>
            <a:ext cx="3608070" cy="1451610"/>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Python fully supports object-oriented programming (OOP) principles, including classes, inheritance, and polymorphism.</a:t>
            </a:r>
            <a:endParaRPr lang="en-US" sz="1750" dirty="0"/>
          </a:p>
        </p:txBody>
      </p:sp>
      <p:pic>
        <p:nvPicPr>
          <p:cNvPr id="7" name="Image 2" descr="preencoded.png">    </p:cNvPr>
          <p:cNvPicPr>
            <a:picLocks noChangeAspect="1"/>
          </p:cNvPicPr>
          <p:nvPr/>
        </p:nvPicPr>
        <p:blipFill>
          <a:blip r:embed="rId3"/>
          <a:stretch>
            <a:fillRect/>
          </a:stretch>
        </p:blipFill>
        <p:spPr>
          <a:xfrm>
            <a:off x="4742021" y="3444240"/>
            <a:ext cx="566976" cy="566976"/>
          </a:xfrm>
          <a:prstGeom prst="rect">
            <a:avLst/>
          </a:prstGeom>
        </p:spPr>
      </p:pic>
      <p:sp>
        <p:nvSpPr>
          <p:cNvPr id="8" name="Text 3"/>
          <p:cNvSpPr/>
          <p:nvPr/>
        </p:nvSpPr>
        <p:spPr>
          <a:xfrm>
            <a:off x="4742021" y="423803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Java</a:t>
            </a:r>
            <a:endParaRPr lang="en-US" sz="2200" dirty="0"/>
          </a:p>
        </p:txBody>
      </p:sp>
      <p:sp>
        <p:nvSpPr>
          <p:cNvPr id="9" name="Text 4"/>
          <p:cNvSpPr/>
          <p:nvPr/>
        </p:nvSpPr>
        <p:spPr>
          <a:xfrm>
            <a:off x="4742021" y="4728448"/>
            <a:ext cx="3608189" cy="1814513"/>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Java is a pure object-oriented language, meaning everything in Java is an object. It emphasizes encapsulation, inheritance, and polymorphism.</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61649"/>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Execution Environment and Performance</a:t>
            </a:r>
            <a:endParaRPr lang="en-US" sz="4450" dirty="0"/>
          </a:p>
        </p:txBody>
      </p:sp>
      <p:sp>
        <p:nvSpPr>
          <p:cNvPr id="4" name="Shape 1"/>
          <p:cNvSpPr/>
          <p:nvPr/>
        </p:nvSpPr>
        <p:spPr>
          <a:xfrm>
            <a:off x="6605111" y="3519368"/>
            <a:ext cx="30480" cy="2948583"/>
          </a:xfrm>
          <a:prstGeom prst="roundRect">
            <a:avLst>
              <a:gd name="adj" fmla="val 111628"/>
            </a:avLst>
          </a:prstGeom>
          <a:solidFill>
            <a:srgbClr val="D8D4D4"/>
          </a:solidFill>
          <a:ln/>
        </p:spPr>
      </p:sp>
      <p:sp>
        <p:nvSpPr>
          <p:cNvPr id="5" name="Shape 2"/>
          <p:cNvSpPr/>
          <p:nvPr/>
        </p:nvSpPr>
        <p:spPr>
          <a:xfrm>
            <a:off x="6845022" y="4014430"/>
            <a:ext cx="793790" cy="30480"/>
          </a:xfrm>
          <a:prstGeom prst="roundRect">
            <a:avLst>
              <a:gd name="adj" fmla="val 111628"/>
            </a:avLst>
          </a:prstGeom>
          <a:solidFill>
            <a:srgbClr val="D8D4D4"/>
          </a:solidFill>
          <a:ln/>
        </p:spPr>
      </p:sp>
      <p:sp>
        <p:nvSpPr>
          <p:cNvPr id="6" name="Shape 3"/>
          <p:cNvSpPr/>
          <p:nvPr/>
        </p:nvSpPr>
        <p:spPr>
          <a:xfrm>
            <a:off x="6365200" y="3774519"/>
            <a:ext cx="510302" cy="510302"/>
          </a:xfrm>
          <a:prstGeom prst="roundRect">
            <a:avLst>
              <a:gd name="adj" fmla="val 6667"/>
            </a:avLst>
          </a:prstGeom>
          <a:solidFill>
            <a:srgbClr val="F9F7F7"/>
          </a:solidFill>
          <a:ln/>
        </p:spPr>
      </p:sp>
      <p:sp>
        <p:nvSpPr>
          <p:cNvPr id="7" name="Text 4"/>
          <p:cNvSpPr/>
          <p:nvPr/>
        </p:nvSpPr>
        <p:spPr>
          <a:xfrm>
            <a:off x="6543913" y="3859530"/>
            <a:ext cx="152757" cy="34028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1</a:t>
            </a:r>
            <a:endParaRPr lang="en-US" sz="2650" dirty="0"/>
          </a:p>
        </p:txBody>
      </p:sp>
      <p:sp>
        <p:nvSpPr>
          <p:cNvPr id="8" name="Text 5"/>
          <p:cNvSpPr/>
          <p:nvPr/>
        </p:nvSpPr>
        <p:spPr>
          <a:xfrm>
            <a:off x="7867888" y="3746183"/>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Python is interpreted, meaning code is executed line by line, making it slower than compiled languages like Java.</a:t>
            </a:r>
            <a:endParaRPr lang="en-US" sz="1750" dirty="0"/>
          </a:p>
        </p:txBody>
      </p:sp>
      <p:sp>
        <p:nvSpPr>
          <p:cNvPr id="9" name="Shape 6"/>
          <p:cNvSpPr/>
          <p:nvPr/>
        </p:nvSpPr>
        <p:spPr>
          <a:xfrm>
            <a:off x="6845022" y="5420678"/>
            <a:ext cx="793790" cy="30480"/>
          </a:xfrm>
          <a:prstGeom prst="roundRect">
            <a:avLst>
              <a:gd name="adj" fmla="val 111628"/>
            </a:avLst>
          </a:prstGeom>
          <a:solidFill>
            <a:srgbClr val="D8D4D4"/>
          </a:solidFill>
          <a:ln/>
        </p:spPr>
      </p:sp>
      <p:sp>
        <p:nvSpPr>
          <p:cNvPr id="10" name="Shape 7"/>
          <p:cNvSpPr/>
          <p:nvPr/>
        </p:nvSpPr>
        <p:spPr>
          <a:xfrm>
            <a:off x="6365200" y="5180767"/>
            <a:ext cx="510302" cy="510302"/>
          </a:xfrm>
          <a:prstGeom prst="roundRect">
            <a:avLst>
              <a:gd name="adj" fmla="val 6667"/>
            </a:avLst>
          </a:prstGeom>
          <a:solidFill>
            <a:srgbClr val="F9F7F7"/>
          </a:solidFill>
          <a:ln/>
        </p:spPr>
      </p:sp>
      <p:sp>
        <p:nvSpPr>
          <p:cNvPr id="11" name="Text 8"/>
          <p:cNvSpPr/>
          <p:nvPr/>
        </p:nvSpPr>
        <p:spPr>
          <a:xfrm>
            <a:off x="6510457" y="5265777"/>
            <a:ext cx="219789" cy="34028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2</a:t>
            </a:r>
            <a:endParaRPr lang="en-US" sz="2650" dirty="0"/>
          </a:p>
        </p:txBody>
      </p:sp>
      <p:sp>
        <p:nvSpPr>
          <p:cNvPr id="12" name="Text 9"/>
          <p:cNvSpPr/>
          <p:nvPr/>
        </p:nvSpPr>
        <p:spPr>
          <a:xfrm>
            <a:off x="7867888" y="5152430"/>
            <a:ext cx="5968722"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Java is compiled to bytecode, which is then executed by a virtual machine (JVM), enabling faster execution and platform independence.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21675"/>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Web Development and Frameworks</a:t>
            </a:r>
            <a:endParaRPr lang="en-US" sz="4450" dirty="0"/>
          </a:p>
        </p:txBody>
      </p:sp>
      <p:pic>
        <p:nvPicPr>
          <p:cNvPr id="4" name="Image 1" descr="preencoded.png">    </p:cNvPr>
          <p:cNvPicPr>
            <a:picLocks noChangeAspect="1"/>
          </p:cNvPicPr>
          <p:nvPr/>
        </p:nvPicPr>
        <p:blipFill>
          <a:blip r:embed="rId2"/>
          <a:stretch>
            <a:fillRect/>
          </a:stretch>
        </p:blipFill>
        <p:spPr>
          <a:xfrm>
            <a:off x="6280190" y="2779395"/>
            <a:ext cx="1134070" cy="2032754"/>
          </a:xfrm>
          <a:prstGeom prst="rect">
            <a:avLst/>
          </a:prstGeom>
        </p:spPr>
      </p:pic>
      <p:sp>
        <p:nvSpPr>
          <p:cNvPr id="5" name="Text 1"/>
          <p:cNvSpPr/>
          <p:nvPr/>
        </p:nvSpPr>
        <p:spPr>
          <a:xfrm>
            <a:off x="7754422" y="300620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Python</a:t>
            </a:r>
            <a:endParaRPr lang="en-US" sz="2200" dirty="0"/>
          </a:p>
        </p:txBody>
      </p:sp>
      <p:sp>
        <p:nvSpPr>
          <p:cNvPr id="6" name="Text 2"/>
          <p:cNvSpPr/>
          <p:nvPr/>
        </p:nvSpPr>
        <p:spPr>
          <a:xfrm>
            <a:off x="7754422" y="3496627"/>
            <a:ext cx="6082189"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Python frameworks like Django and Flask provide robust tools for building web applications, including routing, templating, and database integration.</a:t>
            </a:r>
            <a:endParaRPr lang="en-US" sz="1750" dirty="0"/>
          </a:p>
        </p:txBody>
      </p:sp>
      <p:pic>
        <p:nvPicPr>
          <p:cNvPr id="7" name="Image 2" descr="preencoded.png">    </p:cNvPr>
          <p:cNvPicPr>
            <a:picLocks noChangeAspect="1"/>
          </p:cNvPicPr>
          <p:nvPr/>
        </p:nvPicPr>
        <p:blipFill>
          <a:blip r:embed="rId3"/>
          <a:stretch>
            <a:fillRect/>
          </a:stretch>
        </p:blipFill>
        <p:spPr>
          <a:xfrm>
            <a:off x="6280190" y="4812149"/>
            <a:ext cx="1134070" cy="2395657"/>
          </a:xfrm>
          <a:prstGeom prst="rect">
            <a:avLst/>
          </a:prstGeom>
        </p:spPr>
      </p:pic>
      <p:sp>
        <p:nvSpPr>
          <p:cNvPr id="8" name="Text 3"/>
          <p:cNvSpPr/>
          <p:nvPr/>
        </p:nvSpPr>
        <p:spPr>
          <a:xfrm>
            <a:off x="7754422" y="503896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Java</a:t>
            </a:r>
            <a:endParaRPr lang="en-US" sz="2200" dirty="0"/>
          </a:p>
        </p:txBody>
      </p:sp>
      <p:sp>
        <p:nvSpPr>
          <p:cNvPr id="9" name="Text 4"/>
          <p:cNvSpPr/>
          <p:nvPr/>
        </p:nvSpPr>
        <p:spPr>
          <a:xfrm>
            <a:off x="7754422" y="5529382"/>
            <a:ext cx="6082189" cy="1451610"/>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Java frameworks like Spring Boot and Struts offer comprehensive solutions for enterprise web development, supporting complex functionalities like RESTful APIs and web services.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335768"/>
            <a:ext cx="9910167" cy="708779"/>
          </a:xfrm>
          <a:prstGeom prst="rect">
            <a:avLst/>
          </a:prstGeom>
          <a:noFill/>
          <a:ln/>
        </p:spPr>
        <p:txBody>
          <a:bodyPr wrap="non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Data Science and Machine Learning</a:t>
            </a:r>
            <a:endParaRPr lang="en-US" sz="4450" dirty="0"/>
          </a:p>
        </p:txBody>
      </p:sp>
      <p:pic>
        <p:nvPicPr>
          <p:cNvPr id="3" name="Image 0" descr="preencoded.png">    </p:cNvPr>
          <p:cNvPicPr>
            <a:picLocks noChangeAspect="1"/>
          </p:cNvPicPr>
          <p:nvPr/>
        </p:nvPicPr>
        <p:blipFill>
          <a:blip r:embed="rId1"/>
          <a:stretch>
            <a:fillRect/>
          </a:stretch>
        </p:blipFill>
        <p:spPr>
          <a:xfrm>
            <a:off x="826294" y="3498175"/>
            <a:ext cx="6456164" cy="2395657"/>
          </a:xfrm>
          <a:prstGeom prst="rect">
            <a:avLst/>
          </a:prstGeom>
        </p:spPr>
      </p:pic>
      <p:sp>
        <p:nvSpPr>
          <p:cNvPr id="4" name="Text 1"/>
          <p:cNvSpPr/>
          <p:nvPr/>
        </p:nvSpPr>
        <p:spPr>
          <a:xfrm>
            <a:off x="3990618" y="4794528"/>
            <a:ext cx="127278" cy="453509"/>
          </a:xfrm>
          <a:prstGeom prst="rect">
            <a:avLst/>
          </a:prstGeom>
          <a:noFill/>
          <a:ln/>
        </p:spPr>
        <p:txBody>
          <a:bodyPr wrap="none" lIns="0" tIns="0" rIns="0" bIns="0" rtlCol="0" anchor="t"/>
          <a:lstStyle/>
          <a:p>
            <a:pPr algn="ctr" indent="0" marL="0">
              <a:lnSpc>
                <a:spcPts val="3550"/>
              </a:lnSpc>
              <a:buNone/>
            </a:pPr>
            <a:r>
              <a:rPr lang="en-US" sz="2200" dirty="0">
                <a:solidFill>
                  <a:srgbClr val="504C49"/>
                </a:solidFill>
                <a:latin typeface="Platypi Medium" pitchFamily="34" charset="0"/>
                <a:ea typeface="Platypi Medium" pitchFamily="34" charset="-122"/>
                <a:cs typeface="Platypi Medium" pitchFamily="34" charset="-120"/>
              </a:rPr>
              <a:t>1</a:t>
            </a:r>
            <a:endParaRPr lang="en-US" sz="2200" dirty="0"/>
          </a:p>
        </p:txBody>
      </p:sp>
      <p:sp>
        <p:nvSpPr>
          <p:cNvPr id="5" name="Text 2"/>
          <p:cNvSpPr/>
          <p:nvPr/>
        </p:nvSpPr>
        <p:spPr>
          <a:xfrm>
            <a:off x="7509272" y="372498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Python</a:t>
            </a:r>
            <a:endParaRPr lang="en-US" sz="2200" dirty="0"/>
          </a:p>
        </p:txBody>
      </p:sp>
      <p:sp>
        <p:nvSpPr>
          <p:cNvPr id="6" name="Text 3"/>
          <p:cNvSpPr/>
          <p:nvPr/>
        </p:nvSpPr>
        <p:spPr>
          <a:xfrm>
            <a:off x="7509272" y="4215408"/>
            <a:ext cx="6100524" cy="1451610"/>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Python is the dominant language in data science due to its rich libraries like NumPy, Pandas, and Scikit-learn, making it suitable for data manipulation, visualization, and machine learning tasks.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517219"/>
            <a:ext cx="10131266" cy="708779"/>
          </a:xfrm>
          <a:prstGeom prst="rect">
            <a:avLst/>
          </a:prstGeom>
          <a:noFill/>
          <a:ln/>
        </p:spPr>
        <p:txBody>
          <a:bodyPr wrap="non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Enterprise Application Development</a:t>
            </a:r>
            <a:endParaRPr lang="en-US" sz="4450" dirty="0"/>
          </a:p>
        </p:txBody>
      </p:sp>
      <p:sp>
        <p:nvSpPr>
          <p:cNvPr id="3" name="Shape 1"/>
          <p:cNvSpPr/>
          <p:nvPr/>
        </p:nvSpPr>
        <p:spPr>
          <a:xfrm>
            <a:off x="793790" y="3679627"/>
            <a:ext cx="6521410" cy="2032754"/>
          </a:xfrm>
          <a:prstGeom prst="roundRect">
            <a:avLst>
              <a:gd name="adj" fmla="val 1674"/>
            </a:avLst>
          </a:prstGeom>
          <a:solidFill>
            <a:srgbClr val="F9F7F7"/>
          </a:solidFill>
          <a:ln/>
        </p:spPr>
      </p:sp>
      <p:sp>
        <p:nvSpPr>
          <p:cNvPr id="4" name="Text 2"/>
          <p:cNvSpPr/>
          <p:nvPr/>
        </p:nvSpPr>
        <p:spPr>
          <a:xfrm>
            <a:off x="1020604" y="4469249"/>
            <a:ext cx="127278" cy="453509"/>
          </a:xfrm>
          <a:prstGeom prst="rect">
            <a:avLst/>
          </a:prstGeom>
          <a:noFill/>
          <a:ln/>
        </p:spPr>
        <p:txBody>
          <a:bodyPr wrap="none" lIns="0" tIns="0" rIns="0" bIns="0" rtlCol="0" anchor="t"/>
          <a:lstStyle/>
          <a:p>
            <a:pPr algn="ctr" indent="0" marL="0">
              <a:lnSpc>
                <a:spcPts val="3550"/>
              </a:lnSpc>
              <a:buNone/>
            </a:pPr>
            <a:r>
              <a:rPr lang="en-US" sz="2200" dirty="0">
                <a:solidFill>
                  <a:srgbClr val="504C49"/>
                </a:solidFill>
                <a:latin typeface="Platypi Medium" pitchFamily="34" charset="0"/>
                <a:ea typeface="Platypi Medium" pitchFamily="34" charset="-122"/>
                <a:cs typeface="Platypi Medium" pitchFamily="34" charset="-120"/>
              </a:rPr>
              <a:t>1</a:t>
            </a:r>
            <a:endParaRPr lang="en-US" sz="2200" dirty="0"/>
          </a:p>
        </p:txBody>
      </p:sp>
      <p:sp>
        <p:nvSpPr>
          <p:cNvPr id="5" name="Text 3"/>
          <p:cNvSpPr/>
          <p:nvPr/>
        </p:nvSpPr>
        <p:spPr>
          <a:xfrm>
            <a:off x="7542014" y="390644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Java</a:t>
            </a:r>
            <a:endParaRPr lang="en-US" sz="2200" dirty="0"/>
          </a:p>
        </p:txBody>
      </p:sp>
      <p:sp>
        <p:nvSpPr>
          <p:cNvPr id="6" name="Text 4"/>
          <p:cNvSpPr/>
          <p:nvPr/>
        </p:nvSpPr>
        <p:spPr>
          <a:xfrm>
            <a:off x="7542014" y="4396859"/>
            <a:ext cx="6067782"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Java is preferred for enterprise application development due to its robustness, scalability, and support for multithreading and distributed systems.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2025-02-02T19:03:11Z</dcterms:created>
  <dcterms:modified xsi:type="dcterms:W3CDTF">2025-02-02T19:03:11Z</dcterms:modified>
</cp:coreProperties>
</file>